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72" r:id="rId3"/>
    <p:sldId id="273" r:id="rId4"/>
    <p:sldId id="274" r:id="rId5"/>
    <p:sldId id="275" r:id="rId6"/>
    <p:sldId id="287" r:id="rId7"/>
    <p:sldId id="278" r:id="rId8"/>
    <p:sldId id="280" r:id="rId9"/>
    <p:sldId id="277" r:id="rId10"/>
    <p:sldId id="282" r:id="rId11"/>
    <p:sldId id="283" r:id="rId12"/>
    <p:sldId id="284" r:id="rId13"/>
    <p:sldId id="285" r:id="rId14"/>
    <p:sldId id="286" r:id="rId15"/>
    <p:sldId id="288" r:id="rId16"/>
    <p:sldId id="289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150860"/>
    <a:srgbClr val="1C1573"/>
    <a:srgbClr val="283E84"/>
    <a:srgbClr val="211D71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pyleft" TargetMode="External"/><Relationship Id="rId7" Type="http://schemas.openxmlformats.org/officeDocument/2006/relationships/hyperlink" Target="https://creativecommons.org/faq/#can-i-apply-a-creative-commons-license-to-software" TargetMode="External"/><Relationship Id="rId2" Type="http://schemas.openxmlformats.org/officeDocument/2006/relationships/hyperlink" Target="https://copyleft.org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n.wikipedia.org/wiki/Creative_Commons_license" TargetMode="External"/><Relationship Id="rId5" Type="http://schemas.openxmlformats.org/officeDocument/2006/relationships/hyperlink" Target="https://en.wikipedia.org/wiki/Permissive_software_license" TargetMode="External"/><Relationship Id="rId4" Type="http://schemas.openxmlformats.org/officeDocument/2006/relationships/hyperlink" Target="https://www.gnu.org/licenses/copyleft.en.html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IN" dirty="0"/>
              <a:t>Licensing models in </a:t>
            </a:r>
            <a:r>
              <a:rPr lang="en-IN" dirty="0" smtClean="0"/>
              <a:t>OSS:</a:t>
            </a:r>
            <a:br>
              <a:rPr lang="en-IN" dirty="0" smtClean="0"/>
            </a:br>
            <a:r>
              <a:rPr lang="en-IN" dirty="0" smtClean="0"/>
              <a:t>Copyright</a:t>
            </a:r>
            <a:r>
              <a:rPr lang="en-IN" dirty="0"/>
              <a:t>, </a:t>
            </a:r>
            <a:r>
              <a:rPr lang="en-IN" dirty="0" err="1"/>
              <a:t>Copyleft</a:t>
            </a:r>
            <a:r>
              <a:rPr lang="en-IN" dirty="0"/>
              <a:t>, </a:t>
            </a:r>
            <a:r>
              <a:rPr lang="en-IN" dirty="0" smtClean="0"/>
              <a:t>Permissive and Creative Commons</a:t>
            </a:r>
            <a:endParaRPr lang="en-IN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Comparing Permissive and </a:t>
            </a:r>
            <a:r>
              <a:rPr lang="en-IN" dirty="0" err="1"/>
              <a:t>Copyleft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 err="1"/>
              <a:t>Copyleft</a:t>
            </a:r>
            <a:r>
              <a:rPr lang="en-IN" dirty="0"/>
              <a:t> licenses </a:t>
            </a:r>
            <a:r>
              <a:rPr lang="en-IN" dirty="0" smtClean="0"/>
              <a:t>require publication </a:t>
            </a:r>
            <a:r>
              <a:rPr lang="en-IN" dirty="0"/>
              <a:t>of the source code of </a:t>
            </a:r>
            <a:r>
              <a:rPr lang="en-IN" dirty="0" smtClean="0"/>
              <a:t>all </a:t>
            </a:r>
            <a:r>
              <a:rPr lang="en-IN" dirty="0"/>
              <a:t>modified versions </a:t>
            </a:r>
            <a:r>
              <a:rPr lang="en-IN" dirty="0" smtClean="0"/>
              <a:t>or derived works under </a:t>
            </a:r>
            <a:r>
              <a:rPr lang="en-IN" dirty="0"/>
              <a:t>the original </a:t>
            </a:r>
            <a:r>
              <a:rPr lang="en-IN" dirty="0" err="1" smtClean="0"/>
              <a:t>copyleft</a:t>
            </a:r>
            <a:r>
              <a:rPr lang="en-IN" dirty="0" smtClean="0"/>
              <a:t> license – protective licenses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 smtClean="0"/>
              <a:t>On the contrary, Permissive </a:t>
            </a:r>
            <a:r>
              <a:rPr lang="en-IN" dirty="0"/>
              <a:t>licenses, </a:t>
            </a:r>
            <a:r>
              <a:rPr lang="en-IN" dirty="0" smtClean="0"/>
              <a:t>provide no guarantee </a:t>
            </a:r>
            <a:r>
              <a:rPr lang="en-IN" dirty="0"/>
              <a:t>that </a:t>
            </a:r>
            <a:r>
              <a:rPr lang="en-IN" dirty="0" smtClean="0"/>
              <a:t>derived works of </a:t>
            </a:r>
            <a:r>
              <a:rPr lang="en-IN" dirty="0"/>
              <a:t>the software will remain free and publicly </a:t>
            </a:r>
            <a:r>
              <a:rPr lang="en-IN" dirty="0" smtClean="0"/>
              <a:t>available; </a:t>
            </a:r>
            <a:r>
              <a:rPr lang="en-IN" dirty="0"/>
              <a:t>generally requiring only that the original copyright notice be retained.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Hence, </a:t>
            </a:r>
            <a:r>
              <a:rPr lang="en-IN" dirty="0"/>
              <a:t>derivative works, or future versions, of permissively-licensed software can be released as proprietary software.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Permissive </a:t>
            </a:r>
            <a:r>
              <a:rPr lang="en-IN" dirty="0"/>
              <a:t>licenses offer </a:t>
            </a:r>
            <a:r>
              <a:rPr lang="en-IN" dirty="0" smtClean="0"/>
              <a:t>highly </a:t>
            </a:r>
            <a:r>
              <a:rPr lang="en-IN" dirty="0"/>
              <a:t>extensive license compatibility </a:t>
            </a:r>
            <a:r>
              <a:rPr lang="en-IN" dirty="0" smtClean="0"/>
              <a:t>as compared to </a:t>
            </a:r>
            <a:r>
              <a:rPr lang="en-IN" dirty="0" err="1"/>
              <a:t>copyleft</a:t>
            </a:r>
            <a:r>
              <a:rPr lang="en-IN" dirty="0"/>
              <a:t> </a:t>
            </a:r>
            <a:r>
              <a:rPr lang="en-IN" dirty="0" smtClean="0"/>
              <a:t>licenses</a:t>
            </a:r>
            <a:r>
              <a:rPr lang="en-IN" dirty="0"/>
              <a:t> </a:t>
            </a:r>
            <a:r>
              <a:rPr lang="en-IN" dirty="0" smtClean="0"/>
              <a:t>– wider adaptability in the open-source community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094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Creative Commons Licenses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A Creative Commons (CC) license is </a:t>
            </a:r>
            <a:r>
              <a:rPr lang="en-IN" dirty="0" smtClean="0"/>
              <a:t>a public </a:t>
            </a:r>
            <a:r>
              <a:rPr lang="en-IN" dirty="0"/>
              <a:t>copyright licenses that enable </a:t>
            </a:r>
            <a:r>
              <a:rPr lang="en-IN" dirty="0" smtClean="0"/>
              <a:t>free </a:t>
            </a:r>
            <a:r>
              <a:rPr lang="en-IN" dirty="0"/>
              <a:t>distribution of </a:t>
            </a:r>
            <a:r>
              <a:rPr lang="en-IN" dirty="0" smtClean="0"/>
              <a:t>a copyrighted work – allowing the users the right to </a:t>
            </a:r>
            <a:r>
              <a:rPr lang="en-IN" dirty="0"/>
              <a:t>share, use, and build upon a work that </a:t>
            </a:r>
            <a:r>
              <a:rPr lang="en-IN" dirty="0" smtClean="0"/>
              <a:t>– someone else (the author) has </a:t>
            </a:r>
            <a:r>
              <a:rPr lang="en-IN" dirty="0"/>
              <a:t>created. </a:t>
            </a:r>
          </a:p>
          <a:p>
            <a:pPr>
              <a:lnSpc>
                <a:spcPct val="150000"/>
              </a:lnSpc>
            </a:pPr>
            <a:r>
              <a:rPr lang="en-IN" dirty="0"/>
              <a:t>Rules for usage – whatever user </a:t>
            </a:r>
            <a:r>
              <a:rPr lang="en-IN" dirty="0" smtClean="0"/>
              <a:t>wants without any restrictions- </a:t>
            </a:r>
            <a:r>
              <a:rPr lang="en-IN" dirty="0"/>
              <a:t>derivative works must be attributed to the creator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Availability of the source code – no specific terms about the distribution of source code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Re-licensing allowed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Commercial usage allowed – as per license selected by the author - provides </a:t>
            </a:r>
            <a:r>
              <a:rPr lang="en-IN" dirty="0"/>
              <a:t>an </a:t>
            </a:r>
            <a:r>
              <a:rPr lang="en-IN" dirty="0" smtClean="0"/>
              <a:t>author the flexibility, that they </a:t>
            </a:r>
            <a:r>
              <a:rPr lang="en-IN" dirty="0"/>
              <a:t>might choose to allow only non-commercial uses of a given </a:t>
            </a:r>
            <a:r>
              <a:rPr lang="en-IN" dirty="0" smtClean="0"/>
              <a:t>work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0071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Creative Commons Licenses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Creative Commons licenses can be applied to all works including: books, plays, movies, </a:t>
            </a:r>
            <a:r>
              <a:rPr lang="en-IN" dirty="0" smtClean="0"/>
              <a:t>photographs, music</a:t>
            </a:r>
            <a:r>
              <a:rPr lang="en-IN" dirty="0"/>
              <a:t>, </a:t>
            </a:r>
            <a:r>
              <a:rPr lang="en-IN" dirty="0" smtClean="0"/>
              <a:t>articles, blogs</a:t>
            </a:r>
            <a:r>
              <a:rPr lang="en-IN" dirty="0"/>
              <a:t>, and websites.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CC licenses </a:t>
            </a:r>
            <a:r>
              <a:rPr lang="en-IN" dirty="0"/>
              <a:t>were initially released on December 16, 2002 by Creative Commons, a U.S. non-profit corporation founded in 2001. </a:t>
            </a:r>
            <a:r>
              <a:rPr lang="en-IN" dirty="0" smtClean="0"/>
              <a:t>     </a:t>
            </a:r>
          </a:p>
          <a:p>
            <a:pPr>
              <a:lnSpc>
                <a:spcPct val="150000"/>
              </a:lnSpc>
            </a:pPr>
            <a:r>
              <a:rPr lang="en-IN" dirty="0"/>
              <a:t>There are several types of Creative Commons licenses – which differ in the terms of distribution.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There </a:t>
            </a:r>
            <a:r>
              <a:rPr lang="en-IN" dirty="0"/>
              <a:t>have also been five versions of the suite of licenses, numbered 1.0 through 4.0.</a:t>
            </a:r>
          </a:p>
          <a:p>
            <a:pPr>
              <a:lnSpc>
                <a:spcPct val="150000"/>
              </a:lnSpc>
            </a:pPr>
            <a:r>
              <a:rPr lang="en-IN" dirty="0"/>
              <a:t>Released in November 2013, the 4.0 license suite is the most current. 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History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0769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Creative Commons Licenses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Creative Commons licenses are NOT recommended for use for software </a:t>
            </a:r>
            <a:r>
              <a:rPr lang="en-IN" dirty="0" smtClean="0"/>
              <a:t>– since they </a:t>
            </a:r>
            <a:r>
              <a:rPr lang="en-IN" dirty="0"/>
              <a:t>do not contain specific terms about the distribution of source code, which is important in order to ensure the free reuse and modifiability of software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Most of the CC </a:t>
            </a:r>
            <a:r>
              <a:rPr lang="en-IN" dirty="0"/>
              <a:t>licenses are </a:t>
            </a:r>
            <a:r>
              <a:rPr lang="en-IN" dirty="0" smtClean="0"/>
              <a:t>not </a:t>
            </a:r>
            <a:r>
              <a:rPr lang="en-IN" dirty="0"/>
              <a:t>compatible with the major software licenses, so it would be difficult to integrate CC-licensed work with other free </a:t>
            </a:r>
            <a:r>
              <a:rPr lang="en-IN" dirty="0" smtClean="0"/>
              <a:t>software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 smtClean="0"/>
              <a:t>However, they may </a:t>
            </a:r>
            <a:r>
              <a:rPr lang="en-IN" dirty="0"/>
              <a:t>be used for software documentation, </a:t>
            </a:r>
            <a:r>
              <a:rPr lang="en-IN" dirty="0" smtClean="0"/>
              <a:t>or other artistic elements embedded within documentation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/>
              <a:t>Existing software licenses were designed specifically for use with software and offer a similar set of rights to the Creative Commons </a:t>
            </a:r>
            <a:r>
              <a:rPr lang="en-IN" dirty="0" smtClean="0"/>
              <a:t>licenses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Compatibility with Software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857739" y="6096000"/>
            <a:ext cx="76328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/>
              <a:t>Adapted from: https://</a:t>
            </a:r>
            <a:r>
              <a:rPr lang="en-IN" sz="1000" dirty="0" smtClean="0"/>
              <a:t>creativecommons.org</a:t>
            </a:r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300218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Creative Commons Licenses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Moreover</a:t>
            </a:r>
            <a:r>
              <a:rPr lang="en-IN" dirty="0"/>
              <a:t>, the CC0 Public Domain Dedication is GPL-compatible and acceptable for software.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In </a:t>
            </a:r>
            <a:r>
              <a:rPr lang="en-IN" dirty="0"/>
              <a:t>2011, the Free Software Foundation added CC0 to its free software licenses, and currently recommends CC0 as the preferred method of releasing software into the public domain.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However</a:t>
            </a:r>
            <a:r>
              <a:rPr lang="en-IN" dirty="0"/>
              <a:t>, it is NOT approved under OSI because of its clause which excluded from the scope of the license any relevant patents held by the copyright holder.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Compatibility with Software</a:t>
            </a:r>
          </a:p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857739" y="6096000"/>
            <a:ext cx="76328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/>
              <a:t>Adapted from: https://</a:t>
            </a:r>
            <a:r>
              <a:rPr lang="en-IN" sz="1000" dirty="0" smtClean="0"/>
              <a:t>creativecommons.org</a:t>
            </a:r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312411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Software Licenses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Copyright</a:t>
            </a:r>
          </a:p>
          <a:p>
            <a:r>
              <a:rPr lang="en-IN" dirty="0" err="1" smtClean="0"/>
              <a:t>Copyleft</a:t>
            </a:r>
            <a:r>
              <a:rPr lang="en-IN" dirty="0" smtClean="0"/>
              <a:t> Licenses - protective</a:t>
            </a:r>
          </a:p>
          <a:p>
            <a:r>
              <a:rPr lang="en-IN" dirty="0" smtClean="0"/>
              <a:t>Permissive – more free licenses</a:t>
            </a:r>
          </a:p>
          <a:p>
            <a:r>
              <a:rPr lang="en-IN" dirty="0" smtClean="0"/>
              <a:t>Creative Commons Licenses – public copyright licenses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758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References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https://copyleft.org</a:t>
            </a:r>
            <a:r>
              <a:rPr lang="en-IN" dirty="0" smtClean="0">
                <a:hlinkClick r:id="rId2"/>
              </a:rPr>
              <a:t>/</a:t>
            </a:r>
            <a:endParaRPr lang="en-IN" dirty="0" smtClean="0"/>
          </a:p>
          <a:p>
            <a:r>
              <a:rPr lang="en-IN" dirty="0" smtClean="0">
                <a:hlinkClick r:id="rId3"/>
              </a:rPr>
              <a:t>https</a:t>
            </a:r>
            <a:r>
              <a:rPr lang="en-IN" dirty="0">
                <a:hlinkClick r:id="rId3"/>
              </a:rPr>
              <a:t>://</a:t>
            </a:r>
            <a:r>
              <a:rPr lang="en-IN" dirty="0" smtClean="0">
                <a:hlinkClick r:id="rId3"/>
              </a:rPr>
              <a:t>en.wikipedia.org/wiki/Copyleft</a:t>
            </a:r>
            <a:endParaRPr lang="en-IN" dirty="0" smtClean="0"/>
          </a:p>
          <a:p>
            <a:r>
              <a:rPr lang="en-IN" dirty="0">
                <a:hlinkClick r:id="rId4"/>
              </a:rPr>
              <a:t>https://</a:t>
            </a:r>
            <a:r>
              <a:rPr lang="en-IN" dirty="0" smtClean="0">
                <a:hlinkClick r:id="rId4"/>
              </a:rPr>
              <a:t>www.gnu.org/licenses/copyleft.en.html</a:t>
            </a:r>
            <a:endParaRPr lang="en-IN" dirty="0" smtClean="0"/>
          </a:p>
          <a:p>
            <a:r>
              <a:rPr lang="en-IN" dirty="0">
                <a:hlinkClick r:id="rId5"/>
              </a:rPr>
              <a:t>https://</a:t>
            </a:r>
            <a:r>
              <a:rPr lang="en-IN" dirty="0" smtClean="0">
                <a:hlinkClick r:id="rId5"/>
              </a:rPr>
              <a:t>en.wikipedia.org/wiki/Permissive_software_license</a:t>
            </a:r>
            <a:endParaRPr lang="en-IN" dirty="0" smtClean="0"/>
          </a:p>
          <a:p>
            <a:r>
              <a:rPr lang="en-IN" dirty="0">
                <a:hlinkClick r:id="rId6"/>
              </a:rPr>
              <a:t>https://</a:t>
            </a:r>
            <a:r>
              <a:rPr lang="en-IN" dirty="0" smtClean="0">
                <a:hlinkClick r:id="rId6"/>
              </a:rPr>
              <a:t>en.wikipedia.org/wiki/Creative_Commons_license</a:t>
            </a:r>
            <a:endParaRPr lang="en-IN" dirty="0" smtClean="0"/>
          </a:p>
          <a:p>
            <a:r>
              <a:rPr lang="en-IN" dirty="0">
                <a:hlinkClick r:id="rId7"/>
              </a:rPr>
              <a:t>https://creativecommons.org/faq/#</a:t>
            </a:r>
            <a:r>
              <a:rPr lang="en-IN" dirty="0" smtClean="0">
                <a:hlinkClick r:id="rId7"/>
              </a:rPr>
              <a:t>can-i-apply-a-creative-commons-license-to-software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03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/>
              <a:t>Choosing an Open Source 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Copyright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IN" dirty="0"/>
              <a:t>Copyright is </a:t>
            </a:r>
            <a:r>
              <a:rPr lang="en-IN" dirty="0" smtClean="0"/>
              <a:t>an important intellectual </a:t>
            </a:r>
            <a:r>
              <a:rPr lang="en-IN" dirty="0"/>
              <a:t>property </a:t>
            </a:r>
            <a:r>
              <a:rPr lang="en-IN" dirty="0" smtClean="0"/>
              <a:t>license that gives the owner an </a:t>
            </a:r>
            <a:r>
              <a:rPr lang="en-IN" dirty="0"/>
              <a:t>exclusive right </a:t>
            </a:r>
            <a:r>
              <a:rPr lang="en-IN" dirty="0" smtClean="0"/>
              <a:t>on the work created by him/her. The owner is also allowed to create </a:t>
            </a:r>
            <a:r>
              <a:rPr lang="en-IN" dirty="0"/>
              <a:t>copies of </a:t>
            </a:r>
            <a:r>
              <a:rPr lang="en-IN" dirty="0" smtClean="0"/>
              <a:t>the </a:t>
            </a:r>
            <a:r>
              <a:rPr lang="en-IN" dirty="0"/>
              <a:t>creative </a:t>
            </a:r>
            <a:r>
              <a:rPr lang="en-IN" dirty="0" smtClean="0"/>
              <a:t>work.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 smtClean="0"/>
              <a:t>The </a:t>
            </a:r>
            <a:r>
              <a:rPr lang="en-IN" dirty="0"/>
              <a:t>creative work </a:t>
            </a:r>
            <a:r>
              <a:rPr lang="en-IN" dirty="0" smtClean="0"/>
              <a:t>may be of any type – including literary</a:t>
            </a:r>
            <a:r>
              <a:rPr lang="en-IN" dirty="0"/>
              <a:t>, artistic, educational, or musical form</a:t>
            </a:r>
            <a:r>
              <a:rPr lang="en-IN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In the software domain, copyright laws are used </a:t>
            </a:r>
            <a:r>
              <a:rPr lang="en-IN" dirty="0"/>
              <a:t>by </a:t>
            </a:r>
            <a:r>
              <a:rPr lang="en-IN" dirty="0" smtClean="0"/>
              <a:t>proprietary </a:t>
            </a:r>
            <a:r>
              <a:rPr lang="en-IN" dirty="0"/>
              <a:t>software </a:t>
            </a:r>
            <a:r>
              <a:rPr lang="en-IN" dirty="0" smtClean="0"/>
              <a:t>companies and </a:t>
            </a:r>
            <a:r>
              <a:rPr lang="en-IN" dirty="0"/>
              <a:t>software developers </a:t>
            </a:r>
            <a:r>
              <a:rPr lang="en-IN" dirty="0" smtClean="0"/>
              <a:t>in order to </a:t>
            </a:r>
            <a:r>
              <a:rPr lang="en-IN" dirty="0"/>
              <a:t>prevent unauthorized </a:t>
            </a:r>
            <a:r>
              <a:rPr lang="en-IN" dirty="0" smtClean="0"/>
              <a:t>or illegal copying </a:t>
            </a:r>
            <a:r>
              <a:rPr lang="en-IN" dirty="0"/>
              <a:t>of </a:t>
            </a:r>
            <a:r>
              <a:rPr lang="en-IN" dirty="0" smtClean="0"/>
              <a:t>their software.</a:t>
            </a:r>
          </a:p>
          <a:p>
            <a:pPr>
              <a:lnSpc>
                <a:spcPct val="150000"/>
              </a:lnSpc>
            </a:pPr>
            <a:endParaRPr lang="en-IN" sz="500" dirty="0"/>
          </a:p>
          <a:p>
            <a:pPr>
              <a:lnSpc>
                <a:spcPct val="150000"/>
              </a:lnSpc>
            </a:pPr>
            <a:r>
              <a:rPr lang="en-IN" dirty="0" smtClean="0"/>
              <a:t>As </a:t>
            </a:r>
            <a:r>
              <a:rPr lang="en-IN" dirty="0"/>
              <a:t>a general rule, for works created after January 1, 1978, copyright protection lasts for the life of the author plus an additional 70 years.</a:t>
            </a:r>
          </a:p>
          <a:p>
            <a:pPr>
              <a:lnSpc>
                <a:spcPct val="150000"/>
              </a:lnSpc>
            </a:pPr>
            <a:r>
              <a:rPr lang="en-IN" dirty="0"/>
              <a:t>In case of a corporate </a:t>
            </a:r>
            <a:r>
              <a:rPr lang="en-IN" dirty="0" smtClean="0"/>
              <a:t>authors, </a:t>
            </a:r>
            <a:r>
              <a:rPr lang="en-IN" dirty="0"/>
              <a:t>the protection is for the shorter of 95 years from publication or 120 years from creation.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754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Copyleft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err="1"/>
              <a:t>Copyleft</a:t>
            </a:r>
            <a:r>
              <a:rPr lang="en-IN" dirty="0"/>
              <a:t> is a </a:t>
            </a:r>
            <a:r>
              <a:rPr lang="en-IN" dirty="0" smtClean="0"/>
              <a:t>licensing method which is used to make a work (or program) free to use, modify, adapt or extend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Additionally, it also require that all </a:t>
            </a:r>
            <a:r>
              <a:rPr lang="en-IN" dirty="0"/>
              <a:t>modified and extended versions of the </a:t>
            </a:r>
            <a:r>
              <a:rPr lang="en-IN" dirty="0" smtClean="0"/>
              <a:t>work (or program) should be </a:t>
            </a:r>
            <a:r>
              <a:rPr lang="en-IN" dirty="0"/>
              <a:t>free as </a:t>
            </a:r>
            <a:r>
              <a:rPr lang="en-IN" dirty="0" smtClean="0"/>
              <a:t>well</a:t>
            </a:r>
            <a:r>
              <a:rPr lang="en-IN" dirty="0"/>
              <a:t> </a:t>
            </a:r>
            <a:r>
              <a:rPr lang="en-IN" dirty="0" smtClean="0"/>
              <a:t>– hence called </a:t>
            </a:r>
            <a:r>
              <a:rPr lang="en-IN" b="1" dirty="0"/>
              <a:t>protective licenses </a:t>
            </a:r>
            <a:endParaRPr lang="en-IN" b="1" dirty="0" smtClean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Rules for </a:t>
            </a:r>
            <a:r>
              <a:rPr lang="en-IN" dirty="0" err="1" smtClean="0"/>
              <a:t>copyleft</a:t>
            </a:r>
            <a:r>
              <a:rPr lang="en-IN" dirty="0" smtClean="0"/>
              <a:t> – all derivative works should be attributed to the creator, open-sourced and </a:t>
            </a:r>
            <a:r>
              <a:rPr lang="en-IN" dirty="0" err="1" smtClean="0"/>
              <a:t>copyleft</a:t>
            </a: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Moreover, as per </a:t>
            </a:r>
            <a:r>
              <a:rPr lang="en-IN" dirty="0" err="1" smtClean="0"/>
              <a:t>copyleft</a:t>
            </a:r>
            <a:r>
              <a:rPr lang="en-IN" dirty="0" smtClean="0"/>
              <a:t> licenses, the information required </a:t>
            </a:r>
            <a:r>
              <a:rPr lang="en-IN" dirty="0"/>
              <a:t>for studying, </a:t>
            </a:r>
            <a:r>
              <a:rPr lang="en-IN" dirty="0" smtClean="0"/>
              <a:t>modifying and reproducing the </a:t>
            </a:r>
            <a:r>
              <a:rPr lang="en-IN" dirty="0"/>
              <a:t>work </a:t>
            </a:r>
            <a:r>
              <a:rPr lang="en-IN" dirty="0" smtClean="0"/>
              <a:t>or program should be </a:t>
            </a:r>
            <a:r>
              <a:rPr lang="en-IN" dirty="0"/>
              <a:t>made available to </a:t>
            </a:r>
            <a:r>
              <a:rPr lang="en-IN" dirty="0" smtClean="0"/>
              <a:t>the recipients </a:t>
            </a:r>
            <a:r>
              <a:rPr lang="en-IN" dirty="0"/>
              <a:t>- mostly in the form of source </a:t>
            </a:r>
            <a:r>
              <a:rPr lang="en-IN" dirty="0" smtClean="0"/>
              <a:t>code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No re-licensing allowed, no commercial usage allowed</a:t>
            </a: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14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Copyleft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IN" dirty="0" smtClean="0"/>
              <a:t>The </a:t>
            </a:r>
            <a:r>
              <a:rPr lang="en-IN" dirty="0"/>
              <a:t>goal of </a:t>
            </a:r>
            <a:r>
              <a:rPr lang="en-IN" dirty="0" err="1"/>
              <a:t>copyleft</a:t>
            </a:r>
            <a:r>
              <a:rPr lang="en-IN" dirty="0"/>
              <a:t> is to give all users or viewers of the work or </a:t>
            </a:r>
            <a:r>
              <a:rPr lang="en-IN" dirty="0" smtClean="0"/>
              <a:t>program- 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the </a:t>
            </a:r>
            <a:r>
              <a:rPr lang="en-IN" dirty="0"/>
              <a:t>freedom to carry out all the activities, </a:t>
            </a:r>
            <a:r>
              <a:rPr lang="en-IN" dirty="0" smtClean="0"/>
              <a:t>as </a:t>
            </a:r>
            <a:r>
              <a:rPr lang="en-IN" dirty="0"/>
              <a:t>aligned with the four freedoms </a:t>
            </a:r>
            <a:r>
              <a:rPr lang="en-IN" dirty="0" smtClean="0"/>
              <a:t>(prerequisite – source code made available)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p</a:t>
            </a:r>
            <a:r>
              <a:rPr lang="en-IN" dirty="0" smtClean="0"/>
              <a:t>rotect all derivative works by making them </a:t>
            </a:r>
            <a:r>
              <a:rPr lang="en-IN" dirty="0" err="1" smtClean="0"/>
              <a:t>copyleft</a:t>
            </a:r>
            <a:r>
              <a:rPr lang="en-IN" dirty="0" smtClean="0"/>
              <a:t>, open-sourced and with an attribution to the creator</a:t>
            </a:r>
            <a:endParaRPr lang="en-IN" dirty="0"/>
          </a:p>
          <a:p>
            <a:pPr>
              <a:lnSpc>
                <a:spcPct val="150000"/>
              </a:lnSpc>
            </a:pPr>
            <a:endParaRPr lang="en-IN" sz="100" dirty="0" smtClean="0"/>
          </a:p>
          <a:p>
            <a:pPr>
              <a:lnSpc>
                <a:spcPct val="150000"/>
              </a:lnSpc>
            </a:pPr>
            <a:r>
              <a:rPr lang="en-IN" dirty="0" err="1" smtClean="0"/>
              <a:t>Copyleft</a:t>
            </a:r>
            <a:r>
              <a:rPr lang="en-IN" dirty="0" smtClean="0"/>
              <a:t> </a:t>
            </a:r>
            <a:r>
              <a:rPr lang="en-IN" dirty="0"/>
              <a:t>licenses include the </a:t>
            </a:r>
            <a:r>
              <a:rPr lang="en-IN" b="1" dirty="0"/>
              <a:t>GNU General Public License (</a:t>
            </a:r>
            <a:r>
              <a:rPr lang="en-IN" b="1" dirty="0" smtClean="0"/>
              <a:t>GPL) </a:t>
            </a:r>
            <a:r>
              <a:rPr lang="en-IN" dirty="0" smtClean="0"/>
              <a:t>- which </a:t>
            </a:r>
            <a:r>
              <a:rPr lang="en-IN" dirty="0"/>
              <a:t>was originally written by Richard </a:t>
            </a:r>
            <a:r>
              <a:rPr lang="en-IN" dirty="0" smtClean="0"/>
              <a:t>Stallman</a:t>
            </a:r>
          </a:p>
          <a:p>
            <a:pPr>
              <a:lnSpc>
                <a:spcPct val="150000"/>
              </a:lnSpc>
            </a:pPr>
            <a:r>
              <a:rPr lang="en-IN" dirty="0" err="1" smtClean="0"/>
              <a:t>Copyleft</a:t>
            </a:r>
            <a:r>
              <a:rPr lang="en-IN" dirty="0" smtClean="0"/>
              <a:t> </a:t>
            </a:r>
            <a:r>
              <a:rPr lang="en-IN" dirty="0"/>
              <a:t>license also includes the Creative Commons share-alike license condition, which is a </a:t>
            </a:r>
            <a:r>
              <a:rPr lang="en-IN" dirty="0" err="1"/>
              <a:t>copyleft</a:t>
            </a:r>
            <a:r>
              <a:rPr lang="en-IN" dirty="0"/>
              <a:t> license intended for other forms of intellectual property such as documents and </a:t>
            </a:r>
            <a:r>
              <a:rPr lang="en-IN" dirty="0" smtClean="0"/>
              <a:t>pictures</a:t>
            </a:r>
            <a:r>
              <a:rPr lang="en-IN" dirty="0"/>
              <a:t>. 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956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Variants of </a:t>
            </a:r>
            <a:r>
              <a:rPr lang="en-IN" dirty="0" err="1" smtClean="0"/>
              <a:t>Copyleft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8631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The strength of the </a:t>
            </a:r>
            <a:r>
              <a:rPr lang="en-IN" dirty="0" err="1"/>
              <a:t>copyleft</a:t>
            </a:r>
            <a:r>
              <a:rPr lang="en-IN" dirty="0"/>
              <a:t> license </a:t>
            </a:r>
            <a:r>
              <a:rPr lang="en-IN" dirty="0" smtClean="0"/>
              <a:t>is decided based on </a:t>
            </a:r>
            <a:r>
              <a:rPr lang="en-IN" dirty="0"/>
              <a:t>the extent its provisions are imposed on </a:t>
            </a:r>
            <a:r>
              <a:rPr lang="en-IN" dirty="0" smtClean="0"/>
              <a:t>the derived </a:t>
            </a:r>
            <a:r>
              <a:rPr lang="en-IN" dirty="0"/>
              <a:t>works: </a:t>
            </a:r>
            <a:r>
              <a:rPr lang="en-IN" dirty="0" smtClean="0"/>
              <a:t>- Weak </a:t>
            </a:r>
            <a:r>
              <a:rPr lang="en-IN" dirty="0" err="1"/>
              <a:t>copyleft</a:t>
            </a:r>
            <a:r>
              <a:rPr lang="en-IN" dirty="0"/>
              <a:t> and </a:t>
            </a:r>
            <a:r>
              <a:rPr lang="en-IN" dirty="0" smtClean="0"/>
              <a:t>Strong </a:t>
            </a:r>
            <a:r>
              <a:rPr lang="en-IN" dirty="0" err="1" smtClean="0"/>
              <a:t>copyleft</a:t>
            </a:r>
            <a:endParaRPr lang="en-IN" dirty="0" smtClean="0"/>
          </a:p>
          <a:p>
            <a:pPr>
              <a:lnSpc>
                <a:spcPct val="150000"/>
              </a:lnSpc>
            </a:pPr>
            <a:endParaRPr lang="en-IN" dirty="0"/>
          </a:p>
          <a:p>
            <a:pPr marL="0" indent="0">
              <a:lnSpc>
                <a:spcPct val="110000"/>
              </a:lnSpc>
              <a:buNone/>
            </a:pPr>
            <a:r>
              <a:rPr lang="en-IN" dirty="0"/>
              <a:t>Examples:</a:t>
            </a:r>
          </a:p>
          <a:p>
            <a:pPr>
              <a:lnSpc>
                <a:spcPct val="110000"/>
              </a:lnSpc>
            </a:pPr>
            <a:r>
              <a:rPr lang="en-IN" dirty="0"/>
              <a:t>Strong </a:t>
            </a:r>
            <a:r>
              <a:rPr lang="en-IN" dirty="0" err="1"/>
              <a:t>Copyleft</a:t>
            </a:r>
            <a:endParaRPr lang="en-IN" dirty="0"/>
          </a:p>
          <a:p>
            <a:pPr lvl="1">
              <a:lnSpc>
                <a:spcPct val="110000"/>
              </a:lnSpc>
            </a:pPr>
            <a:r>
              <a:rPr lang="en-IN" dirty="0"/>
              <a:t>GNU General Public </a:t>
            </a:r>
            <a:r>
              <a:rPr lang="en-IN" dirty="0" smtClean="0"/>
              <a:t>License</a:t>
            </a:r>
          </a:p>
          <a:p>
            <a:pPr lvl="1">
              <a:lnSpc>
                <a:spcPct val="110000"/>
              </a:lnSpc>
            </a:pPr>
            <a:endParaRPr lang="en-IN" dirty="0"/>
          </a:p>
          <a:p>
            <a:pPr>
              <a:lnSpc>
                <a:spcPct val="110000"/>
              </a:lnSpc>
            </a:pPr>
            <a:r>
              <a:rPr lang="en-IN" dirty="0" smtClean="0"/>
              <a:t>Weak </a:t>
            </a:r>
            <a:r>
              <a:rPr lang="en-IN" dirty="0" err="1"/>
              <a:t>Copyleft</a:t>
            </a:r>
            <a:endParaRPr lang="en-IN" dirty="0"/>
          </a:p>
          <a:p>
            <a:pPr lvl="1">
              <a:lnSpc>
                <a:spcPct val="110000"/>
              </a:lnSpc>
            </a:pPr>
            <a:r>
              <a:rPr lang="en-IN" dirty="0"/>
              <a:t>GNU Lesser General Public License</a:t>
            </a:r>
          </a:p>
          <a:p>
            <a:pPr lvl="1">
              <a:lnSpc>
                <a:spcPct val="110000"/>
              </a:lnSpc>
            </a:pPr>
            <a:r>
              <a:rPr lang="en-IN" dirty="0"/>
              <a:t>Mozilla Public License</a:t>
            </a:r>
          </a:p>
          <a:p>
            <a:pPr lvl="1">
              <a:lnSpc>
                <a:spcPct val="11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Strong and Weak </a:t>
            </a:r>
            <a:r>
              <a:rPr lang="en-IN" dirty="0" err="1" smtClean="0">
                <a:solidFill>
                  <a:srgbClr val="C00000"/>
                </a:solidFill>
              </a:rPr>
              <a:t>copyleft</a:t>
            </a:r>
            <a:endParaRPr lang="en-I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800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Variants of </a:t>
            </a:r>
            <a:r>
              <a:rPr lang="en-IN" dirty="0" err="1" smtClean="0"/>
              <a:t>Copyleft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8631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In weak </a:t>
            </a:r>
            <a:r>
              <a:rPr lang="en-IN" dirty="0" err="1"/>
              <a:t>copyleft</a:t>
            </a:r>
            <a:r>
              <a:rPr lang="en-IN" dirty="0"/>
              <a:t> license - not all the derived works inherit the </a:t>
            </a:r>
            <a:r>
              <a:rPr lang="en-IN" dirty="0" err="1"/>
              <a:t>copyleft</a:t>
            </a:r>
            <a:r>
              <a:rPr lang="en-IN" dirty="0"/>
              <a:t> license – based on how it was derived</a:t>
            </a:r>
          </a:p>
          <a:p>
            <a:pPr>
              <a:lnSpc>
                <a:spcPct val="150000"/>
              </a:lnSpc>
            </a:pPr>
            <a:r>
              <a:rPr lang="en-IN" dirty="0"/>
              <a:t>Most commonly, weak </a:t>
            </a:r>
            <a:r>
              <a:rPr lang="en-IN" dirty="0" err="1"/>
              <a:t>copyleft</a:t>
            </a:r>
            <a:r>
              <a:rPr lang="en-IN" dirty="0"/>
              <a:t> licenses are used to create software libraries. This allows other software to link to the library and be redistributed without the requirement for the linking software to also be </a:t>
            </a:r>
            <a:r>
              <a:rPr lang="en-IN" dirty="0" err="1"/>
              <a:t>copyleft</a:t>
            </a:r>
            <a:r>
              <a:rPr lang="en-IN" dirty="0"/>
              <a:t>-licensed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Hence</a:t>
            </a:r>
            <a:r>
              <a:rPr lang="en-IN" dirty="0"/>
              <a:t>, software with any license </a:t>
            </a:r>
            <a:r>
              <a:rPr lang="en-IN" dirty="0" smtClean="0"/>
              <a:t>can </a:t>
            </a:r>
            <a:r>
              <a:rPr lang="en-IN" dirty="0"/>
              <a:t>be compiled and linked against </a:t>
            </a:r>
            <a:r>
              <a:rPr lang="en-IN" dirty="0" err="1"/>
              <a:t>copylefted</a:t>
            </a:r>
            <a:r>
              <a:rPr lang="en-IN" dirty="0"/>
              <a:t> libraries and then redistributed without the need of any </a:t>
            </a:r>
            <a:r>
              <a:rPr lang="en-IN" dirty="0" smtClean="0"/>
              <a:t>re-licensing</a:t>
            </a:r>
          </a:p>
          <a:p>
            <a:pPr>
              <a:lnSpc>
                <a:spcPct val="150000"/>
              </a:lnSpc>
            </a:pPr>
            <a:r>
              <a:rPr lang="en-IN" dirty="0"/>
              <a:t>Only changes to the weak-</a:t>
            </a:r>
            <a:r>
              <a:rPr lang="en-IN" dirty="0" err="1"/>
              <a:t>copyleft</a:t>
            </a:r>
            <a:r>
              <a:rPr lang="en-IN" dirty="0"/>
              <a:t>-licensed software itself is subject to </a:t>
            </a:r>
            <a:r>
              <a:rPr lang="en-IN" dirty="0" err="1"/>
              <a:t>copyleft</a:t>
            </a:r>
            <a:r>
              <a:rPr lang="en-IN" dirty="0"/>
              <a:t> provisions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Strong and Weak </a:t>
            </a:r>
            <a:r>
              <a:rPr lang="en-IN" dirty="0" err="1" smtClean="0">
                <a:solidFill>
                  <a:srgbClr val="C00000"/>
                </a:solidFill>
              </a:rPr>
              <a:t>copyleft</a:t>
            </a:r>
            <a:endParaRPr lang="en-I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966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err="1" smtClean="0"/>
              <a:t>Copyleft</a:t>
            </a:r>
            <a:r>
              <a:rPr lang="en-IN" dirty="0" smtClean="0"/>
              <a:t> – Share-alike condition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The </a:t>
            </a:r>
            <a:r>
              <a:rPr lang="en-IN" dirty="0">
                <a:solidFill>
                  <a:srgbClr val="C00000"/>
                </a:solidFill>
              </a:rPr>
              <a:t>share-alike</a:t>
            </a:r>
            <a:r>
              <a:rPr lang="en-IN" dirty="0"/>
              <a:t> condition </a:t>
            </a:r>
            <a:r>
              <a:rPr lang="en-IN" dirty="0" smtClean="0"/>
              <a:t>imposes </a:t>
            </a:r>
            <a:r>
              <a:rPr lang="en-IN" dirty="0"/>
              <a:t>the requirement that any freedom that is granted regarding the original work must be granted on exactly the same or compatible terms in </a:t>
            </a:r>
            <a:r>
              <a:rPr lang="en-IN" dirty="0" smtClean="0"/>
              <a:t>all </a:t>
            </a:r>
            <a:r>
              <a:rPr lang="en-IN" dirty="0"/>
              <a:t>derived </a:t>
            </a:r>
            <a:r>
              <a:rPr lang="en-IN" dirty="0" smtClean="0"/>
              <a:t>work </a:t>
            </a:r>
          </a:p>
          <a:p>
            <a:pPr>
              <a:lnSpc>
                <a:spcPct val="150000"/>
              </a:lnSpc>
            </a:pPr>
            <a:endParaRPr lang="en-IN" sz="1050" dirty="0"/>
          </a:p>
          <a:p>
            <a:pPr>
              <a:lnSpc>
                <a:spcPct val="150000"/>
              </a:lnSpc>
            </a:pPr>
            <a:r>
              <a:rPr lang="en-IN" dirty="0" smtClean="0"/>
              <a:t>However, in some </a:t>
            </a:r>
            <a:r>
              <a:rPr lang="en-IN" dirty="0"/>
              <a:t>cases the author </a:t>
            </a:r>
            <a:r>
              <a:rPr lang="en-IN" dirty="0" smtClean="0"/>
              <a:t>may be willing to share only a </a:t>
            </a:r>
            <a:r>
              <a:rPr lang="en-IN" dirty="0"/>
              <a:t>certain </a:t>
            </a:r>
            <a:r>
              <a:rPr lang="en-IN" dirty="0" smtClean="0"/>
              <a:t>part</a:t>
            </a:r>
            <a:r>
              <a:rPr lang="en-IN" dirty="0"/>
              <a:t> </a:t>
            </a:r>
            <a:r>
              <a:rPr lang="en-IN" dirty="0" smtClean="0"/>
              <a:t>of the work, but the </a:t>
            </a:r>
            <a:r>
              <a:rPr lang="en-IN" dirty="0"/>
              <a:t>share-alike </a:t>
            </a:r>
            <a:r>
              <a:rPr lang="en-IN" dirty="0" smtClean="0"/>
              <a:t>agreement </a:t>
            </a:r>
            <a:r>
              <a:rPr lang="en-IN" dirty="0"/>
              <a:t>require that the whole body of </a:t>
            </a:r>
            <a:r>
              <a:rPr lang="en-IN" dirty="0" smtClean="0"/>
              <a:t>the work is shared</a:t>
            </a:r>
          </a:p>
          <a:p>
            <a:pPr>
              <a:lnSpc>
                <a:spcPct val="150000"/>
              </a:lnSpc>
            </a:pPr>
            <a:endParaRPr lang="en-IN" sz="1050" dirty="0" smtClean="0"/>
          </a:p>
          <a:p>
            <a:pPr>
              <a:lnSpc>
                <a:spcPct val="150000"/>
              </a:lnSpc>
            </a:pPr>
            <a:r>
              <a:rPr lang="en-IN" dirty="0" smtClean="0"/>
              <a:t>The positive side - for </a:t>
            </a:r>
            <a:r>
              <a:rPr lang="en-IN" dirty="0"/>
              <a:t>an author of source code </a:t>
            </a:r>
            <a:r>
              <a:rPr lang="en-IN" dirty="0" smtClean="0"/>
              <a:t>- any </a:t>
            </a:r>
            <a:r>
              <a:rPr lang="en-IN" dirty="0"/>
              <a:t>modification to the code will not only benefit the original creator, but that the author will be </a:t>
            </a:r>
            <a:r>
              <a:rPr lang="en-IN" dirty="0" smtClean="0"/>
              <a:t>attributed and recognized </a:t>
            </a:r>
            <a:r>
              <a:rPr lang="en-IN" dirty="0"/>
              <a:t>and hold equal claim over the changed </a:t>
            </a:r>
            <a:r>
              <a:rPr lang="en-IN" dirty="0" smtClean="0"/>
              <a:t>code</a:t>
            </a:r>
            <a:endParaRPr lang="en-IN" baseline="30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Share-alike</a:t>
            </a:r>
          </a:p>
        </p:txBody>
      </p:sp>
    </p:spTree>
    <p:extLst>
      <p:ext uri="{BB962C8B-B14F-4D97-AF65-F5344CB8AC3E}">
        <p14:creationId xmlns:p14="http://schemas.microsoft.com/office/powerpoint/2010/main" val="215927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More on </a:t>
            </a:r>
            <a:r>
              <a:rPr lang="en-IN" dirty="0" err="1"/>
              <a:t>Copyleft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IN" dirty="0" err="1"/>
              <a:t>Copyleft</a:t>
            </a:r>
            <a:r>
              <a:rPr lang="en-IN" dirty="0"/>
              <a:t> is a </a:t>
            </a:r>
            <a:r>
              <a:rPr lang="en-IN" dirty="0" smtClean="0"/>
              <a:t>generic </a:t>
            </a:r>
            <a:r>
              <a:rPr lang="en-IN" dirty="0"/>
              <a:t>concept, and </a:t>
            </a:r>
            <a:r>
              <a:rPr lang="en-IN" dirty="0" smtClean="0"/>
              <a:t>can't be used directly; one needs to use </a:t>
            </a:r>
            <a:r>
              <a:rPr lang="en-IN" dirty="0"/>
              <a:t>a specific implementation of the concept.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dirty="0" smtClean="0"/>
              <a:t>For example, 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the </a:t>
            </a:r>
            <a:r>
              <a:rPr lang="en-IN" dirty="0"/>
              <a:t>GNU Project, </a:t>
            </a:r>
            <a:r>
              <a:rPr lang="en-IN" dirty="0" smtClean="0"/>
              <a:t>uses </a:t>
            </a:r>
            <a:r>
              <a:rPr lang="en-IN" dirty="0"/>
              <a:t>the specific distribution </a:t>
            </a:r>
            <a:r>
              <a:rPr lang="en-IN" dirty="0" smtClean="0"/>
              <a:t>terms </a:t>
            </a:r>
            <a:r>
              <a:rPr lang="en-IN" dirty="0"/>
              <a:t>contained in the GNU General Public License. </a:t>
            </a:r>
          </a:p>
          <a:p>
            <a:pPr>
              <a:lnSpc>
                <a:spcPct val="150000"/>
              </a:lnSpc>
            </a:pPr>
            <a:r>
              <a:rPr lang="en-IN" dirty="0"/>
              <a:t>GNU Lesser General Public License (LGPL) </a:t>
            </a:r>
            <a:r>
              <a:rPr lang="en-IN" dirty="0" smtClean="0"/>
              <a:t>– a weak </a:t>
            </a:r>
            <a:r>
              <a:rPr lang="en-IN" dirty="0" err="1" smtClean="0"/>
              <a:t>copyleft</a:t>
            </a:r>
            <a:r>
              <a:rPr lang="en-IN" dirty="0" smtClean="0"/>
              <a:t> license, applies </a:t>
            </a:r>
            <a:r>
              <a:rPr lang="en-IN" dirty="0"/>
              <a:t>to a few (but not all) GNU libraries. </a:t>
            </a:r>
          </a:p>
          <a:p>
            <a:pPr>
              <a:lnSpc>
                <a:spcPct val="150000"/>
              </a:lnSpc>
            </a:pPr>
            <a:r>
              <a:rPr lang="en-IN" dirty="0"/>
              <a:t>GNU </a:t>
            </a:r>
            <a:r>
              <a:rPr lang="en-IN" dirty="0" err="1"/>
              <a:t>Affero</a:t>
            </a:r>
            <a:r>
              <a:rPr lang="en-IN" dirty="0"/>
              <a:t> General Public License (AGPL) </a:t>
            </a:r>
            <a:r>
              <a:rPr lang="en-IN" dirty="0" smtClean="0"/>
              <a:t>- an </a:t>
            </a:r>
            <a:r>
              <a:rPr lang="en-IN" dirty="0"/>
              <a:t>alternate form of </a:t>
            </a:r>
            <a:r>
              <a:rPr lang="en-IN" dirty="0" err="1" smtClean="0"/>
              <a:t>copyleft</a:t>
            </a:r>
            <a:r>
              <a:rPr lang="en-IN" dirty="0"/>
              <a:t> </a:t>
            </a:r>
            <a:r>
              <a:rPr lang="en-IN" dirty="0" smtClean="0"/>
              <a:t>- </a:t>
            </a:r>
            <a:r>
              <a:rPr lang="en-IN" dirty="0"/>
              <a:t>is designed for programs that are likely to be used on servers. It ensures that modified versions used to </a:t>
            </a:r>
            <a:r>
              <a:rPr lang="en-IN" dirty="0" smtClean="0"/>
              <a:t>implement public </a:t>
            </a:r>
            <a:r>
              <a:rPr lang="en-IN" dirty="0"/>
              <a:t>services </a:t>
            </a:r>
            <a:r>
              <a:rPr lang="en-IN" dirty="0" smtClean="0"/>
              <a:t>are </a:t>
            </a:r>
            <a:r>
              <a:rPr lang="en-IN" dirty="0"/>
              <a:t>released as source code </a:t>
            </a:r>
            <a:r>
              <a:rPr lang="en-IN" dirty="0" smtClean="0"/>
              <a:t>and open to the </a:t>
            </a:r>
            <a:r>
              <a:rPr lang="en-IN" dirty="0"/>
              <a:t>public</a:t>
            </a:r>
            <a:r>
              <a:rPr lang="en-IN" dirty="0" smtClean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57739" y="6154579"/>
            <a:ext cx="76328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/>
              <a:t>Adapted from: https://www.gnu.org/licenses/copyleft.en.html</a:t>
            </a:r>
          </a:p>
        </p:txBody>
      </p:sp>
    </p:spTree>
    <p:extLst>
      <p:ext uri="{BB962C8B-B14F-4D97-AF65-F5344CB8AC3E}">
        <p14:creationId xmlns:p14="http://schemas.microsoft.com/office/powerpoint/2010/main" val="5772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Permissive </a:t>
            </a:r>
            <a:r>
              <a:rPr lang="en-IN" dirty="0" smtClean="0"/>
              <a:t>Licenses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143001"/>
            <a:ext cx="10160000" cy="502919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A permissive software </a:t>
            </a:r>
            <a:r>
              <a:rPr lang="en-IN" dirty="0" smtClean="0"/>
              <a:t>license is </a:t>
            </a:r>
            <a:r>
              <a:rPr lang="en-IN" dirty="0"/>
              <a:t>a free-software license with only minimal restrictions on how the software can be used, modified, and </a:t>
            </a:r>
            <a:r>
              <a:rPr lang="en-IN" dirty="0" smtClean="0"/>
              <a:t>redistributed (also </a:t>
            </a:r>
            <a:r>
              <a:rPr lang="en-IN" dirty="0"/>
              <a:t>called BSD-like or BSD-style license (Berkeley Software Distribution</a:t>
            </a:r>
            <a:r>
              <a:rPr lang="en-IN" dirty="0" smtClean="0"/>
              <a:t>))</a:t>
            </a:r>
            <a:endParaRPr lang="en-IN" sz="1200" dirty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Rules for usage – whatever user wants, but with few restrictions- derivative works must be attributed to the creator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Source code need not be open or made available in the public domain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 smtClean="0"/>
              <a:t>Re-licensing allowed</a:t>
            </a:r>
            <a:r>
              <a:rPr lang="en-IN" dirty="0"/>
              <a:t> </a:t>
            </a:r>
            <a:r>
              <a:rPr lang="en-IN" dirty="0" smtClean="0"/>
              <a:t>– derivative works can be released under any other license or used as proprietary products; Allows commercial </a:t>
            </a:r>
            <a:r>
              <a:rPr lang="en-IN" dirty="0"/>
              <a:t>usage </a:t>
            </a:r>
            <a:endParaRPr lang="en-IN" dirty="0" smtClean="0"/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IN" dirty="0"/>
              <a:t>Examples:</a:t>
            </a:r>
          </a:p>
          <a:p>
            <a:pPr lvl="1">
              <a:lnSpc>
                <a:spcPct val="70000"/>
              </a:lnSpc>
              <a:spcBef>
                <a:spcPts val="600"/>
              </a:spcBef>
            </a:pPr>
            <a:r>
              <a:rPr lang="en-IN" dirty="0"/>
              <a:t>GNU All-permissive License</a:t>
            </a:r>
          </a:p>
          <a:p>
            <a:pPr lvl="1">
              <a:lnSpc>
                <a:spcPct val="70000"/>
              </a:lnSpc>
              <a:spcBef>
                <a:spcPts val="600"/>
              </a:spcBef>
            </a:pPr>
            <a:r>
              <a:rPr lang="en-IN" dirty="0"/>
              <a:t>MIT License (highly popular)</a:t>
            </a:r>
          </a:p>
          <a:p>
            <a:pPr lvl="1">
              <a:lnSpc>
                <a:spcPct val="70000"/>
              </a:lnSpc>
              <a:spcBef>
                <a:spcPts val="600"/>
              </a:spcBef>
            </a:pPr>
            <a:r>
              <a:rPr lang="en-IN" dirty="0" smtClean="0"/>
              <a:t>BSD licenses</a:t>
            </a:r>
          </a:p>
          <a:p>
            <a:pPr lvl="1">
              <a:lnSpc>
                <a:spcPct val="70000"/>
              </a:lnSpc>
              <a:spcBef>
                <a:spcPts val="600"/>
              </a:spcBef>
            </a:pPr>
            <a:r>
              <a:rPr lang="en-IN" dirty="0" smtClean="0"/>
              <a:t>Apple </a:t>
            </a:r>
            <a:r>
              <a:rPr lang="en-IN" dirty="0"/>
              <a:t>Public Source License and </a:t>
            </a:r>
          </a:p>
          <a:p>
            <a:pPr lvl="1">
              <a:lnSpc>
                <a:spcPct val="70000"/>
              </a:lnSpc>
              <a:spcBef>
                <a:spcPts val="600"/>
              </a:spcBef>
            </a:pPr>
            <a:r>
              <a:rPr lang="en-IN" dirty="0"/>
              <a:t>Apache license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291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2922</TotalTime>
  <Words>1456</Words>
  <Application>Microsoft Office PowerPoint</Application>
  <PresentationFormat>Widescreen</PresentationFormat>
  <Paragraphs>113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Helvetica</vt:lpstr>
      <vt:lpstr>Helvetica Light</vt:lpstr>
      <vt:lpstr>Office Theme</vt:lpstr>
      <vt:lpstr>Licensing models in OSS: Copyright, Copyleft, Permissive and Creative Commons</vt:lpstr>
      <vt:lpstr>Copyright</vt:lpstr>
      <vt:lpstr>Copyleft</vt:lpstr>
      <vt:lpstr>Copyleft</vt:lpstr>
      <vt:lpstr>Variants of Copyleft</vt:lpstr>
      <vt:lpstr>Variants of Copyleft</vt:lpstr>
      <vt:lpstr>Copyleft – Share-alike condition</vt:lpstr>
      <vt:lpstr>More on Copyleft</vt:lpstr>
      <vt:lpstr>Permissive Licenses</vt:lpstr>
      <vt:lpstr>Comparing Permissive and Copyleft</vt:lpstr>
      <vt:lpstr>Creative Commons Licenses</vt:lpstr>
      <vt:lpstr>Creative Commons Licenses</vt:lpstr>
      <vt:lpstr>Creative Commons Licenses</vt:lpstr>
      <vt:lpstr>Creative Commons Licenses</vt:lpstr>
      <vt:lpstr>Software Licenses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303</cp:revision>
  <dcterms:created xsi:type="dcterms:W3CDTF">2018-10-16T06:13:57Z</dcterms:created>
  <dcterms:modified xsi:type="dcterms:W3CDTF">2021-07-14T06:37:17Z</dcterms:modified>
</cp:coreProperties>
</file>

<file path=docProps/thumbnail.jpeg>
</file>